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31"/>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141410" y="3073397"/>
            <a:ext cx="4878391" cy="2717801"/>
          </a:xfrm>
        </p:spPr>
        <p:txBody>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6172200" y="3073397"/>
            <a:ext cx="4875210" cy="2717801"/>
          </a:xfrm>
        </p:spPr>
        <p:txBody>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2/18/21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kamtoerisme.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B8E97B-DF52-DB43-8D32-FCDE7699A275}"/>
              </a:ext>
            </a:extLst>
          </p:cNvPr>
          <p:cNvSpPr>
            <a:spLocks noGrp="1"/>
          </p:cNvSpPr>
          <p:nvPr>
            <p:ph type="ctrTitle"/>
          </p:nvPr>
        </p:nvSpPr>
        <p:spPr/>
        <p:txBody>
          <a:bodyPr/>
          <a:lstStyle/>
          <a:p>
            <a:r>
              <a:rPr lang="nl-BE" dirty="0"/>
              <a:t>SPELERS VAN HET TOERISTISCH VELD: REISVERZEKERINGEN</a:t>
            </a:r>
          </a:p>
        </p:txBody>
      </p:sp>
      <p:sp>
        <p:nvSpPr>
          <p:cNvPr id="3" name="Ondertitel 2">
            <a:extLst>
              <a:ext uri="{FF2B5EF4-FFF2-40B4-BE49-F238E27FC236}">
                <a16:creationId xmlns:a16="http://schemas.microsoft.com/office/drawing/2014/main" id="{6229A5AE-F7CA-D647-A0F1-728882FB66DF}"/>
              </a:ext>
            </a:extLst>
          </p:cNvPr>
          <p:cNvSpPr>
            <a:spLocks noGrp="1"/>
          </p:cNvSpPr>
          <p:nvPr>
            <p:ph type="subTitle" idx="1"/>
          </p:nvPr>
        </p:nvSpPr>
        <p:spPr/>
        <p:txBody>
          <a:bodyPr>
            <a:normAutofit fontScale="85000" lnSpcReduction="10000"/>
          </a:bodyPr>
          <a:lstStyle/>
          <a:p>
            <a:r>
              <a:rPr lang="nl-BE" dirty="0"/>
              <a:t>LPD 1: DE ONDERDELEN VAN EEN TP HERKENNEN EN BESPREKEN</a:t>
            </a:r>
          </a:p>
          <a:p>
            <a:r>
              <a:rPr lang="nl-BE" dirty="0"/>
              <a:t>LPD 2: DE VERSCHILLEN TUSSEN TP EN DIENSTEN IN RELATIE TOT HET SOORT TOERIST BESPREKEN</a:t>
            </a:r>
            <a:br>
              <a:rPr lang="nl-BE" dirty="0"/>
            </a:br>
            <a:r>
              <a:rPr lang="nl-BE" dirty="0"/>
              <a:t>LPD 3: de private en publieke spelers op het toeristisch veld toelichten in relatie tot de ondedelen van het TP</a:t>
            </a:r>
          </a:p>
        </p:txBody>
      </p:sp>
    </p:spTree>
    <p:extLst>
      <p:ext uri="{BB962C8B-B14F-4D97-AF65-F5344CB8AC3E}">
        <p14:creationId xmlns:p14="http://schemas.microsoft.com/office/powerpoint/2010/main" val="192878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EBCBDC-3064-D14D-A182-4E4B96075A08}"/>
              </a:ext>
            </a:extLst>
          </p:cNvPr>
          <p:cNvSpPr>
            <a:spLocks noGrp="1"/>
          </p:cNvSpPr>
          <p:nvPr>
            <p:ph type="title"/>
          </p:nvPr>
        </p:nvSpPr>
        <p:spPr/>
        <p:txBody>
          <a:bodyPr/>
          <a:lstStyle/>
          <a:p>
            <a:r>
              <a:rPr lang="nl-BE" dirty="0"/>
              <a:t>1. Inleiding</a:t>
            </a:r>
          </a:p>
        </p:txBody>
      </p:sp>
      <p:sp>
        <p:nvSpPr>
          <p:cNvPr id="3" name="Tijdelijke aanduiding voor inhoud 2">
            <a:extLst>
              <a:ext uri="{FF2B5EF4-FFF2-40B4-BE49-F238E27FC236}">
                <a16:creationId xmlns:a16="http://schemas.microsoft.com/office/drawing/2014/main" id="{4AC86CF5-D089-8F42-B5EC-4C590F6F70CE}"/>
              </a:ext>
            </a:extLst>
          </p:cNvPr>
          <p:cNvSpPr>
            <a:spLocks noGrp="1"/>
          </p:cNvSpPr>
          <p:nvPr>
            <p:ph idx="1"/>
          </p:nvPr>
        </p:nvSpPr>
        <p:spPr/>
        <p:txBody>
          <a:bodyPr/>
          <a:lstStyle/>
          <a:p>
            <a:r>
              <a:rPr lang="nl-BE" dirty="0"/>
              <a:t>Als men over vakantie praat, denkt men meestal aan ontspanning, avontuur en plezier. De toerist mag echter niet vergeten dat hier mogelijke risico’s aan verbonden zijn. Het besef dat eigenlijk niemand deze risico’s kan ontlopen, zal de vakantieganger aanzetten tot het afsluiten van verzekeringscontracten. We moeten wel beseffen dat een verzekering maatwerk is. De klant moet weten wat hij wil verzekeren en hoe of voor welk maximumbedrag. Een deskundig advies is hierbij heel belangrijk.</a:t>
            </a:r>
          </a:p>
        </p:txBody>
      </p:sp>
    </p:spTree>
    <p:extLst>
      <p:ext uri="{BB962C8B-B14F-4D97-AF65-F5344CB8AC3E}">
        <p14:creationId xmlns:p14="http://schemas.microsoft.com/office/powerpoint/2010/main" val="139417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8B1A44-2DD9-C345-AE07-620D3F080EBA}"/>
              </a:ext>
            </a:extLst>
          </p:cNvPr>
          <p:cNvSpPr>
            <a:spLocks noGrp="1"/>
          </p:cNvSpPr>
          <p:nvPr>
            <p:ph type="title"/>
          </p:nvPr>
        </p:nvSpPr>
        <p:spPr/>
        <p:txBody>
          <a:bodyPr/>
          <a:lstStyle/>
          <a:p>
            <a:r>
              <a:rPr lang="nl-BE" dirty="0"/>
              <a:t>2. Types verzekeringen: De ANNULATIEVERZEKERING</a:t>
            </a:r>
          </a:p>
        </p:txBody>
      </p:sp>
      <p:sp>
        <p:nvSpPr>
          <p:cNvPr id="3" name="Tijdelijke aanduiding voor inhoud 2">
            <a:extLst>
              <a:ext uri="{FF2B5EF4-FFF2-40B4-BE49-F238E27FC236}">
                <a16:creationId xmlns:a16="http://schemas.microsoft.com/office/drawing/2014/main" id="{493A589B-D09B-6444-9123-BED58111AE7C}"/>
              </a:ext>
            </a:extLst>
          </p:cNvPr>
          <p:cNvSpPr>
            <a:spLocks noGrp="1"/>
          </p:cNvSpPr>
          <p:nvPr>
            <p:ph idx="1"/>
          </p:nvPr>
        </p:nvSpPr>
        <p:spPr/>
        <p:txBody>
          <a:bodyPr>
            <a:normAutofit fontScale="85000" lnSpcReduction="10000"/>
          </a:bodyPr>
          <a:lstStyle/>
          <a:p>
            <a:pPr marL="0" indent="0">
              <a:buNone/>
            </a:pPr>
            <a:r>
              <a:rPr lang="nl-BE" dirty="0"/>
              <a:t> De annulatieverzekering: deze verzekering dekt de schadevergoeding die moet betaald worden aan een reisorganisator of hotel indien om een ernstige onvoorzienbare reden, de reis niet kan plaatsvinden of onderbroken dient te worden. Sommige T.O’s bieden een annulatieverzekering aan die inbegrepen is in de reissom. Maar hier is het wel aangeraden de polisvoorwaarden goed te lezen, want meestal is deze verzekering zeer beperkt. Een bijkomende verzekering is dan toch nog zinvol omdat die veel meer dekt. Belangrijk hierbij is dat een annulatieverzekering steeds bij de reservatie van de reis moet worden afgesloten.  Het is heel belangrijk om verschillende polissen te vergelijken omdat de risico’s die gedekt worden heel verschillend kunnen zijn bv. Herexamens of ziektes die reeds bestonden bij de aanvang van het contract.</a:t>
            </a:r>
          </a:p>
          <a:p>
            <a:endParaRPr lang="nl-BE" dirty="0"/>
          </a:p>
        </p:txBody>
      </p:sp>
    </p:spTree>
    <p:extLst>
      <p:ext uri="{BB962C8B-B14F-4D97-AF65-F5344CB8AC3E}">
        <p14:creationId xmlns:p14="http://schemas.microsoft.com/office/powerpoint/2010/main" val="356283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1EF6DD-C583-644B-AACA-08AB76571418}"/>
              </a:ext>
            </a:extLst>
          </p:cNvPr>
          <p:cNvSpPr>
            <a:spLocks noGrp="1"/>
          </p:cNvSpPr>
          <p:nvPr>
            <p:ph type="title"/>
          </p:nvPr>
        </p:nvSpPr>
        <p:spPr/>
        <p:txBody>
          <a:bodyPr/>
          <a:lstStyle/>
          <a:p>
            <a:r>
              <a:rPr lang="nl-BE" dirty="0"/>
              <a:t>3. TYPES VERZEKERINGEN: DE BAGAGEVERZEKERING</a:t>
            </a:r>
          </a:p>
        </p:txBody>
      </p:sp>
      <p:sp>
        <p:nvSpPr>
          <p:cNvPr id="3" name="Tijdelijke aanduiding voor inhoud 2">
            <a:extLst>
              <a:ext uri="{FF2B5EF4-FFF2-40B4-BE49-F238E27FC236}">
                <a16:creationId xmlns:a16="http://schemas.microsoft.com/office/drawing/2014/main" id="{492042CB-3009-9B40-8CB6-D26A1BEBC986}"/>
              </a:ext>
            </a:extLst>
          </p:cNvPr>
          <p:cNvSpPr>
            <a:spLocks noGrp="1"/>
          </p:cNvSpPr>
          <p:nvPr>
            <p:ph idx="1"/>
          </p:nvPr>
        </p:nvSpPr>
        <p:spPr/>
        <p:txBody>
          <a:bodyPr>
            <a:normAutofit fontScale="77500" lnSpcReduction="20000"/>
          </a:bodyPr>
          <a:lstStyle/>
          <a:p>
            <a:r>
              <a:rPr lang="nl-BE" dirty="0"/>
              <a:t>Je kan je reisgoed en kostbare voorwerpen verzekeren tegen diefstal, verlies of schade en tegen te late aflevering door een vervoermaatschappij. Luchtvaartmaatschappijen en hotels zijn aansprakelijk wanneer de bagage van hun klanten beschadigd, gestolen of verloren geraakt.</a:t>
            </a:r>
          </a:p>
          <a:p>
            <a:r>
              <a:rPr lang="nl-BE" dirty="0"/>
              <a:t>Om een terugbetaling te krijgen moet de verzekerde: -klacht indienen bij de politie en het afschrift hiervan afgeven aan de verzekeraar. Deze moet je ook zo snel mogelijk op de hoogte brengen. – Bij diefstal moest de bagage zich bevinden in een afgesloten ruimte of in een afgesloten voertuig op een bewaakte parking. –aankoopbewijzen afgeven aan de verzekeraar. Er zijn echter altijd uitsluitingen zoals: geld, kredietkaarten, voorwerpen achtergelaten in voertuig tssn 22u en 7u, brillen, lenzen, prothesen, fietsen, ski’s, surfplanken, muziekinstrumenten, computermateriaal, kunstvoorwerpen, reisgoed onbeheerd achterlaten.</a:t>
            </a:r>
          </a:p>
          <a:p>
            <a:endParaRPr lang="nl-BE" dirty="0"/>
          </a:p>
        </p:txBody>
      </p:sp>
    </p:spTree>
    <p:extLst>
      <p:ext uri="{BB962C8B-B14F-4D97-AF65-F5344CB8AC3E}">
        <p14:creationId xmlns:p14="http://schemas.microsoft.com/office/powerpoint/2010/main" val="2951831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1AE442-939B-B441-8F0C-C2162F0EB234}"/>
              </a:ext>
            </a:extLst>
          </p:cNvPr>
          <p:cNvSpPr>
            <a:spLocks noGrp="1"/>
          </p:cNvSpPr>
          <p:nvPr>
            <p:ph type="title"/>
          </p:nvPr>
        </p:nvSpPr>
        <p:spPr/>
        <p:txBody>
          <a:bodyPr>
            <a:normAutofit/>
          </a:bodyPr>
          <a:lstStyle/>
          <a:p>
            <a:r>
              <a:rPr lang="nl-BE" dirty="0"/>
              <a:t>4. Types verzekeringen: de Reisbijstandsverzekering </a:t>
            </a:r>
          </a:p>
        </p:txBody>
      </p:sp>
      <p:sp>
        <p:nvSpPr>
          <p:cNvPr id="3" name="Tijdelijke aanduiding voor inhoud 2">
            <a:extLst>
              <a:ext uri="{FF2B5EF4-FFF2-40B4-BE49-F238E27FC236}">
                <a16:creationId xmlns:a16="http://schemas.microsoft.com/office/drawing/2014/main" id="{AF06324C-8270-DA45-8844-F429EDD62FF5}"/>
              </a:ext>
            </a:extLst>
          </p:cNvPr>
          <p:cNvSpPr>
            <a:spLocks noGrp="1"/>
          </p:cNvSpPr>
          <p:nvPr>
            <p:ph idx="1"/>
          </p:nvPr>
        </p:nvSpPr>
        <p:spPr/>
        <p:txBody>
          <a:bodyPr>
            <a:normAutofit lnSpcReduction="10000"/>
          </a:bodyPr>
          <a:lstStyle/>
          <a:p>
            <a:r>
              <a:rPr lang="nl-BE" dirty="0"/>
              <a:t>Dit is de belangrijkste verzekering. Je kan ze tijdelijk (voor een bepaalde reis) of voor een jaar afsluiten. Je kan ze afsluiten tot vlak voor je vertrek. De reisbijstandsverzekering komt onmiddellijk tussen in binnen-en buitenland wanneer je in een noodsituatie zit en regelt concrete hulp ter plaatse en financiële bijstand achteraf in geval van gezondheidsproblemen, technische problemen aan het voertuig, allerlei onverwachte gebeurtenissen zoals verlies van reisdocumenten, sleutels, vervroegde terugreis bij overlijden/ziekte van een familielid.</a:t>
            </a:r>
          </a:p>
        </p:txBody>
      </p:sp>
    </p:spTree>
    <p:extLst>
      <p:ext uri="{BB962C8B-B14F-4D97-AF65-F5344CB8AC3E}">
        <p14:creationId xmlns:p14="http://schemas.microsoft.com/office/powerpoint/2010/main" val="1833086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D966D5-70EA-8A45-8621-F9D8E3B13122}"/>
              </a:ext>
            </a:extLst>
          </p:cNvPr>
          <p:cNvSpPr>
            <a:spLocks noGrp="1"/>
          </p:cNvSpPr>
          <p:nvPr>
            <p:ph type="title"/>
          </p:nvPr>
        </p:nvSpPr>
        <p:spPr/>
        <p:txBody>
          <a:bodyPr/>
          <a:lstStyle/>
          <a:p>
            <a:r>
              <a:rPr lang="nl-BE" dirty="0"/>
              <a:t>5. Types verzekeringen: De reisongevallenverzekering</a:t>
            </a:r>
          </a:p>
        </p:txBody>
      </p:sp>
      <p:sp>
        <p:nvSpPr>
          <p:cNvPr id="3" name="Tijdelijke aanduiding voor inhoud 2">
            <a:extLst>
              <a:ext uri="{FF2B5EF4-FFF2-40B4-BE49-F238E27FC236}">
                <a16:creationId xmlns:a16="http://schemas.microsoft.com/office/drawing/2014/main" id="{3AA5C0B0-CD9E-0644-B9DF-1550226FB38E}"/>
              </a:ext>
            </a:extLst>
          </p:cNvPr>
          <p:cNvSpPr>
            <a:spLocks noGrp="1"/>
          </p:cNvSpPr>
          <p:nvPr>
            <p:ph idx="1"/>
          </p:nvPr>
        </p:nvSpPr>
        <p:spPr/>
        <p:txBody>
          <a:bodyPr/>
          <a:lstStyle/>
          <a:p>
            <a:r>
              <a:rPr lang="nl-BE" dirty="0"/>
              <a:t>Een ongevallenverzekering is er om een kapitaal uit te keren aan de nabestaanden of aan de betrokkene zelf bij een blijvende handicap, overlijden, tijdelijke werkonbekwaamheid, lichamelijke schade bv. beenbreuk. Het gaat dus over een vast bedrag bv. 100 euro bij breuken van de ledematen en 50.000 euro bij overlijden.</a:t>
            </a:r>
          </a:p>
        </p:txBody>
      </p:sp>
    </p:spTree>
    <p:extLst>
      <p:ext uri="{BB962C8B-B14F-4D97-AF65-F5344CB8AC3E}">
        <p14:creationId xmlns:p14="http://schemas.microsoft.com/office/powerpoint/2010/main" val="3383217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BC8C3-61B9-A544-B6DA-9702E3317592}"/>
              </a:ext>
            </a:extLst>
          </p:cNvPr>
          <p:cNvSpPr>
            <a:spLocks noGrp="1"/>
          </p:cNvSpPr>
          <p:nvPr>
            <p:ph type="title"/>
          </p:nvPr>
        </p:nvSpPr>
        <p:spPr/>
        <p:txBody>
          <a:bodyPr/>
          <a:lstStyle/>
          <a:p>
            <a:r>
              <a:rPr lang="nl-BE" dirty="0"/>
              <a:t>6. Aanbieders </a:t>
            </a:r>
          </a:p>
        </p:txBody>
      </p:sp>
      <p:sp>
        <p:nvSpPr>
          <p:cNvPr id="3" name="Tijdelijke aanduiding voor inhoud 2">
            <a:extLst>
              <a:ext uri="{FF2B5EF4-FFF2-40B4-BE49-F238E27FC236}">
                <a16:creationId xmlns:a16="http://schemas.microsoft.com/office/drawing/2014/main" id="{BFED2BEA-B83C-ED45-A1BF-E58480146371}"/>
              </a:ext>
            </a:extLst>
          </p:cNvPr>
          <p:cNvSpPr>
            <a:spLocks noGrp="1"/>
          </p:cNvSpPr>
          <p:nvPr>
            <p:ph idx="1"/>
          </p:nvPr>
        </p:nvSpPr>
        <p:spPr/>
        <p:txBody>
          <a:bodyPr>
            <a:normAutofit fontScale="92500" lnSpcReduction="10000"/>
          </a:bodyPr>
          <a:lstStyle/>
          <a:p>
            <a:r>
              <a:rPr lang="nl-BE" dirty="0"/>
              <a:t>Bovenvermelde verzekeringscontracten kunnen afgesloten worden bij erkende verzekeringsmaatschappijen. Bemiddelaars kunnen zijn: verzekeringsmakelaars of agenten, banken, reisbureaus. De bemiddelaars moeten ingeschreven zijn in het register van de FSMA (Autoriteit voor Financiële diensten en Markten). Ook toeristische organisaties en gespecialiseerde bijstandsmaatschappijen verkopen bijstandscontracten. Ook via het ziekenfonds of je kredietkaart beschik je reeds over een (beperkte) bijstandsverzekering. Informeer je grondig over de voorwaarden. Via het internet kan je het aanbod opzoeken. Een greep hieruit: Europ Assistance,  Allianz Assistance, VAB, Ethias, Protections.</a:t>
            </a:r>
          </a:p>
        </p:txBody>
      </p:sp>
    </p:spTree>
    <p:extLst>
      <p:ext uri="{BB962C8B-B14F-4D97-AF65-F5344CB8AC3E}">
        <p14:creationId xmlns:p14="http://schemas.microsoft.com/office/powerpoint/2010/main" val="36539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D2E60-5BCE-884F-B44A-77C9C3D2AC95}"/>
              </a:ext>
            </a:extLst>
          </p:cNvPr>
          <p:cNvSpPr>
            <a:spLocks noGrp="1"/>
          </p:cNvSpPr>
          <p:nvPr>
            <p:ph type="title"/>
          </p:nvPr>
        </p:nvSpPr>
        <p:spPr/>
        <p:txBody>
          <a:bodyPr/>
          <a:lstStyle/>
          <a:p>
            <a:r>
              <a:rPr lang="nl-BE" dirty="0"/>
              <a:t>TOEPASSINGEN</a:t>
            </a:r>
          </a:p>
        </p:txBody>
      </p:sp>
      <p:sp>
        <p:nvSpPr>
          <p:cNvPr id="3" name="Tijdelijke aanduiding voor inhoud 2">
            <a:extLst>
              <a:ext uri="{FF2B5EF4-FFF2-40B4-BE49-F238E27FC236}">
                <a16:creationId xmlns:a16="http://schemas.microsoft.com/office/drawing/2014/main" id="{4E9D60C4-0A19-0E48-81AE-DC06FD1A50A9}"/>
              </a:ext>
            </a:extLst>
          </p:cNvPr>
          <p:cNvSpPr>
            <a:spLocks noGrp="1"/>
          </p:cNvSpPr>
          <p:nvPr>
            <p:ph idx="1"/>
          </p:nvPr>
        </p:nvSpPr>
        <p:spPr/>
        <p:txBody>
          <a:bodyPr/>
          <a:lstStyle/>
          <a:p>
            <a:r>
              <a:rPr lang="nl-BE" dirty="0"/>
              <a:t>Tekst: Zin en onzin van een reisbijstandsverzekering?</a:t>
            </a:r>
          </a:p>
          <a:p>
            <a:r>
              <a:rPr lang="nl-BE" dirty="0"/>
              <a:t>Tekst: Verzekerd op reis: 100% gerust.</a:t>
            </a:r>
          </a:p>
          <a:p>
            <a:r>
              <a:rPr lang="nl-BE" dirty="0"/>
              <a:t>Toepassingen website </a:t>
            </a:r>
            <a:r>
              <a:rPr lang="nl-BE" dirty="0">
                <a:hlinkClick r:id="rId2"/>
              </a:rPr>
              <a:t>www.kamtoerisme.be</a:t>
            </a:r>
            <a:r>
              <a:rPr lang="nl-BE" dirty="0"/>
              <a:t> 1) Toepassingen Reisverzekeringen (Filmpjes)</a:t>
            </a:r>
          </a:p>
          <a:p>
            <a:r>
              <a:rPr lang="nl-BE" dirty="0"/>
              <a:t>2) Toepassing klastaak Allianz Global Assistance</a:t>
            </a:r>
          </a:p>
          <a:p>
            <a:r>
              <a:rPr lang="nl-BE" dirty="0"/>
              <a:t>3) Reisverzekeringen </a:t>
            </a:r>
          </a:p>
        </p:txBody>
      </p:sp>
    </p:spTree>
    <p:extLst>
      <p:ext uri="{BB962C8B-B14F-4D97-AF65-F5344CB8AC3E}">
        <p14:creationId xmlns:p14="http://schemas.microsoft.com/office/powerpoint/2010/main" val="40397836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96</TotalTime>
  <Words>720</Words>
  <Application>Microsoft Macintosh PowerPoint</Application>
  <PresentationFormat>Breedbeeld</PresentationFormat>
  <Paragraphs>22</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Tw Cen MT</vt:lpstr>
      <vt:lpstr>Circuit</vt:lpstr>
      <vt:lpstr>SPELERS VAN HET TOERISTISCH VELD: REISVERZEKERINGEN</vt:lpstr>
      <vt:lpstr>1. Inleiding</vt:lpstr>
      <vt:lpstr>2. Types verzekeringen: De ANNULATIEVERZEKERING</vt:lpstr>
      <vt:lpstr>3. TYPES VERZEKERINGEN: DE BAGAGEVERZEKERING</vt:lpstr>
      <vt:lpstr>4. Types verzekeringen: de Reisbijstandsverzekering </vt:lpstr>
      <vt:lpstr>5. Types verzekeringen: De reisongevallenverzekering</vt:lpstr>
      <vt:lpstr>6. Aanbieders </vt:lpstr>
      <vt:lpstr>TOEPASSINGEN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SPELERS VAN HET TOERISTISCH VELD: REISVERZEKERINGEN</dc:title>
  <dc:creator>Microsoft Office User</dc:creator>
  <cp:lastModifiedBy>Microsoft Office User</cp:lastModifiedBy>
  <cp:revision>10</cp:revision>
  <dcterms:created xsi:type="dcterms:W3CDTF">2021-02-18T14:28:50Z</dcterms:created>
  <dcterms:modified xsi:type="dcterms:W3CDTF">2021-02-18T16:46:49Z</dcterms:modified>
</cp:coreProperties>
</file>